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8.jpg" ContentType="image/png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306" r:id="rId3"/>
    <p:sldId id="519" r:id="rId4"/>
    <p:sldId id="520" r:id="rId5"/>
    <p:sldId id="534" r:id="rId6"/>
    <p:sldId id="530" r:id="rId7"/>
    <p:sldId id="533" r:id="rId8"/>
    <p:sldId id="521" r:id="rId9"/>
    <p:sldId id="522" r:id="rId10"/>
    <p:sldId id="523" r:id="rId11"/>
    <p:sldId id="524" r:id="rId12"/>
    <p:sldId id="525" r:id="rId13"/>
    <p:sldId id="526" r:id="rId14"/>
    <p:sldId id="527" r:id="rId15"/>
    <p:sldId id="539" r:id="rId16"/>
    <p:sldId id="535" r:id="rId17"/>
    <p:sldId id="536" r:id="rId18"/>
    <p:sldId id="53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BE472-537B-4438-BC5E-08A6C94B26DF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1D87E-E553-46A9-AA63-FE7AA46E1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7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1D87E-E553-46A9-AA63-FE7AA46E16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8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1D87E-E553-46A9-AA63-FE7AA46E16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0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1D87E-E553-46A9-AA63-FE7AA46E16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4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09588-6F17-467E-97DB-4B77DE61D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8685D7-6377-4951-BB38-67A7D73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288C3-8567-4EF4-AA57-75139887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231B6-2C87-4596-A31B-706C9714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EFFAE-5249-43FF-BD39-45E512B4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3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4D6B4-2003-4382-9697-B01125DE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D21A5-3EE9-4FED-9623-B8F30A35F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DE451-68BB-4760-BE71-D3892D5E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6DC65-0222-4272-ADA0-CBA8A11F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E5E69-879A-4EA3-A026-0F046101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5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03554D-E83C-4CEF-B77D-82FC4BB2D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9673F-37F6-4FAA-997F-4892840A0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0548D-4E49-4960-8D14-59FB81F6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5EF9-71A5-4C56-99E0-B24CBC84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0EAC7-0ACB-4B13-84CA-4EE0A3AA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1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5869B-4136-4AFA-A3E8-8214F07C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6FB3C-2396-4867-843F-3A5194690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8BF6A-D8C6-4624-B8A2-AD75726A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647D3-287F-4D2E-9952-E32D3FFA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B13AB-2E21-4E6A-991B-D46DE7AF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6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5FE68-A5C4-4C8D-A2D8-EEB40796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D1B50-BBDC-404E-A513-288BE03D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43954-D7F5-43E2-8E36-50028709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13A95-D924-4746-AF11-5FDB0FE8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6B492-B0EF-4743-82D8-CAD1E17A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DD436-F1DF-4260-8982-560279F2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D2FD3-8732-4101-89B0-428C91C71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D5C15-56E7-4DC2-AB27-DF4049785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A945F-52F9-45EC-AF40-DA962AA1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65C566-C34F-48EE-8014-ACB2CE60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0083C8-AFD8-4828-8176-E8AE4690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4699-7B26-4E7D-AC23-9C368D32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582EA-BBAE-49E2-8272-30D97E78A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D026E-78CB-48D9-8867-E226A6C65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F4D7AD-2DFC-4C2C-9B30-30E8B71D1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619127-A576-4ED1-B7C3-E813D789D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C87E2-12DB-4825-8DAC-B969C826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F59FCE-4C9D-4D52-82F3-BCD14C505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4C05A2-8B05-4ACB-9AB2-2157AA8C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5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14685-B4C7-4797-A503-64261FB3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FC8C24-96B2-4CDB-A533-1CDA0FC5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D6445-1B3E-44A7-BD0E-C464CE46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5BABD6-36F6-49FE-8E12-B01A3C23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1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96BA5E-5DE6-46F5-9E4E-47D3056D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35C74-A9F3-48AF-9456-B5EF7C44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2DA40-22CB-4909-8BD9-2AA258B0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0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F9F33-FE0E-4E8C-B7BD-923F48C8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784A3-3A58-44B1-8D2A-4ED8F687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E7A288-3791-4662-B10E-B4926F0F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60BD6-0B58-48A4-B9A3-50561E16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0277A-F6C8-422B-9BC7-4DEEB4FC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05F5C-37EE-48BD-8DFC-DB517D6F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D4F9B-24C3-41E9-B6AE-E6CD5F94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6D26DA-023B-4411-884C-1DF9D4AAA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45BE1E-DBE0-4FB4-99DB-51D109E47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132243-E628-457C-A03B-178797DE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CC79C-D413-41DE-8E09-8425167D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2184B-DD79-47D3-8BCC-AA1AE69E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9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B8762-C174-42FF-896E-CC18197F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4F9C2-5A3E-415E-A4A8-AE230AC2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48EEC-1467-4DEB-ADCA-EC395B1ED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1A12B-E398-42A9-BE89-DB63632DAB31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0943E-82A8-4551-A958-8A3911D6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2BD0F-7C24-4D03-811D-F9F1F266F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EBFC-432D-4F1D-9EE3-79AD59E13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8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A53A244-7F95-4F1C-A1C3-320833091B59}"/>
              </a:ext>
            </a:extLst>
          </p:cNvPr>
          <p:cNvSpPr/>
          <p:nvPr/>
        </p:nvSpPr>
        <p:spPr>
          <a:xfrm>
            <a:off x="3322880" y="2024204"/>
            <a:ext cx="5518159" cy="2460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Cultural Life Information Homepage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schemeClr val="accent1">
                  <a:lumMod val="50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schemeClr val="accent1">
                  <a:lumMod val="50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1" kern="0" dirty="0">
                <a:solidFill>
                  <a:schemeClr val="accent1">
                    <a:lumMod val="50000"/>
                  </a:schemeClr>
                </a:solidFill>
              </a:rPr>
              <a:t>소프트웨어학과</a:t>
            </a:r>
            <a:endParaRPr lang="en-US" altLang="ko-KR" sz="1100" b="1" kern="0" dirty="0">
              <a:solidFill>
                <a:schemeClr val="accent1">
                  <a:lumMod val="50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1" kern="0" dirty="0">
                <a:solidFill>
                  <a:schemeClr val="accent1">
                    <a:lumMod val="50000"/>
                  </a:schemeClr>
                </a:solidFill>
              </a:rPr>
              <a:t>정해경</a:t>
            </a:r>
            <a:endParaRPr lang="en-US" altLang="ko-KR" sz="11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6F774428-EE30-4117-8C3E-9D51ABAAC930}"/>
              </a:ext>
            </a:extLst>
          </p:cNvPr>
          <p:cNvGrpSpPr/>
          <p:nvPr/>
        </p:nvGrpSpPr>
        <p:grpSpPr>
          <a:xfrm>
            <a:off x="-174172" y="149435"/>
            <a:ext cx="12627429" cy="5707621"/>
            <a:chOff x="-174172" y="149435"/>
            <a:chExt cx="12627429" cy="5707621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F4601B17-2484-4278-8CC7-610D2B0FB3CA}"/>
                </a:ext>
              </a:extLst>
            </p:cNvPr>
            <p:cNvSpPr/>
            <p:nvPr/>
          </p:nvSpPr>
          <p:spPr>
            <a:xfrm>
              <a:off x="0" y="336277"/>
              <a:ext cx="12208932" cy="552077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BFF220B3-7E58-49F2-A494-32D5470A3241}"/>
                </a:ext>
              </a:extLst>
            </p:cNvPr>
            <p:cNvGrpSpPr/>
            <p:nvPr/>
          </p:nvGrpSpPr>
          <p:grpSpPr>
            <a:xfrm>
              <a:off x="-174172" y="149435"/>
              <a:ext cx="12627429" cy="5702062"/>
              <a:chOff x="-174172" y="0"/>
              <a:chExt cx="12627429" cy="6858000"/>
            </a:xfrm>
          </p:grpSpPr>
          <p:sp>
            <p:nvSpPr>
              <p:cNvPr id="382" name="양쪽 모서리가 둥근 사각형 276">
                <a:extLst>
                  <a:ext uri="{FF2B5EF4-FFF2-40B4-BE49-F238E27FC236}">
                    <a16:creationId xmlns:a16="http://schemas.microsoft.com/office/drawing/2014/main" id="{1962CDC6-FBF6-476E-926D-9EE7B987A83B}"/>
                  </a:ext>
                </a:extLst>
              </p:cNvPr>
              <p:cNvSpPr/>
              <p:nvPr/>
            </p:nvSpPr>
            <p:spPr>
              <a:xfrm>
                <a:off x="-174172" y="37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양쪽 모서리가 둥근 사각형 277">
                <a:extLst>
                  <a:ext uri="{FF2B5EF4-FFF2-40B4-BE49-F238E27FC236}">
                    <a16:creationId xmlns:a16="http://schemas.microsoft.com/office/drawing/2014/main" id="{9F6317DA-7E8A-420F-BD14-8CD1AB3F398F}"/>
                  </a:ext>
                </a:extLst>
              </p:cNvPr>
              <p:cNvSpPr/>
              <p:nvPr/>
            </p:nvSpPr>
            <p:spPr>
              <a:xfrm>
                <a:off x="513702" y="35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양쪽 모서리가 둥근 사각형 278">
                <a:extLst>
                  <a:ext uri="{FF2B5EF4-FFF2-40B4-BE49-F238E27FC236}">
                    <a16:creationId xmlns:a16="http://schemas.microsoft.com/office/drawing/2014/main" id="{2187E75A-9450-40C1-A56E-DE0F80B9C5EB}"/>
                  </a:ext>
                </a:extLst>
              </p:cNvPr>
              <p:cNvSpPr/>
              <p:nvPr/>
            </p:nvSpPr>
            <p:spPr>
              <a:xfrm>
                <a:off x="1201575" y="3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양쪽 모서리가 둥근 사각형 279">
                <a:extLst>
                  <a:ext uri="{FF2B5EF4-FFF2-40B4-BE49-F238E27FC236}">
                    <a16:creationId xmlns:a16="http://schemas.microsoft.com/office/drawing/2014/main" id="{33630A19-1E45-488A-93C3-61F52AA507C6}"/>
                  </a:ext>
                </a:extLst>
              </p:cNvPr>
              <p:cNvSpPr/>
              <p:nvPr/>
            </p:nvSpPr>
            <p:spPr>
              <a:xfrm>
                <a:off x="1889449" y="30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양쪽 모서리가 둥근 사각형 280">
                <a:extLst>
                  <a:ext uri="{FF2B5EF4-FFF2-40B4-BE49-F238E27FC236}">
                    <a16:creationId xmlns:a16="http://schemas.microsoft.com/office/drawing/2014/main" id="{C8E8EA37-6EDE-4FF1-9491-7F64DF10F6D6}"/>
                  </a:ext>
                </a:extLst>
              </p:cNvPr>
              <p:cNvSpPr/>
              <p:nvPr/>
            </p:nvSpPr>
            <p:spPr>
              <a:xfrm>
                <a:off x="2577323" y="28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양쪽 모서리가 둥근 사각형 282">
                <a:extLst>
                  <a:ext uri="{FF2B5EF4-FFF2-40B4-BE49-F238E27FC236}">
                    <a16:creationId xmlns:a16="http://schemas.microsoft.com/office/drawing/2014/main" id="{AF23D264-7B90-4C89-80CC-4AEE12431453}"/>
                  </a:ext>
                </a:extLst>
              </p:cNvPr>
              <p:cNvSpPr/>
              <p:nvPr/>
            </p:nvSpPr>
            <p:spPr>
              <a:xfrm>
                <a:off x="3265197" y="26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양쪽 모서리가 둥근 사각형 283">
                <a:extLst>
                  <a:ext uri="{FF2B5EF4-FFF2-40B4-BE49-F238E27FC236}">
                    <a16:creationId xmlns:a16="http://schemas.microsoft.com/office/drawing/2014/main" id="{FC8FB395-DE17-4887-8589-6558C325BD7C}"/>
                  </a:ext>
                </a:extLst>
              </p:cNvPr>
              <p:cNvSpPr/>
              <p:nvPr/>
            </p:nvSpPr>
            <p:spPr>
              <a:xfrm>
                <a:off x="3953070" y="23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양쪽 모서리가 둥근 사각형 288">
                <a:extLst>
                  <a:ext uri="{FF2B5EF4-FFF2-40B4-BE49-F238E27FC236}">
                    <a16:creationId xmlns:a16="http://schemas.microsoft.com/office/drawing/2014/main" id="{E1C08144-9232-4521-B481-5A43F183AFCF}"/>
                  </a:ext>
                </a:extLst>
              </p:cNvPr>
              <p:cNvSpPr/>
              <p:nvPr/>
            </p:nvSpPr>
            <p:spPr>
              <a:xfrm>
                <a:off x="4640944" y="21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양쪽 모서리가 둥근 사각형 289">
                <a:extLst>
                  <a:ext uri="{FF2B5EF4-FFF2-40B4-BE49-F238E27FC236}">
                    <a16:creationId xmlns:a16="http://schemas.microsoft.com/office/drawing/2014/main" id="{011CE205-76BA-4FE3-9963-D76E00058BBF}"/>
                  </a:ext>
                </a:extLst>
              </p:cNvPr>
              <p:cNvSpPr/>
              <p:nvPr/>
            </p:nvSpPr>
            <p:spPr>
              <a:xfrm>
                <a:off x="5328818" y="19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양쪽 모서리가 둥근 사각형 291">
                <a:extLst>
                  <a:ext uri="{FF2B5EF4-FFF2-40B4-BE49-F238E27FC236}">
                    <a16:creationId xmlns:a16="http://schemas.microsoft.com/office/drawing/2014/main" id="{A1171DB4-5D8B-4ADE-B3B5-30894879E0AB}"/>
                  </a:ext>
                </a:extLst>
              </p:cNvPr>
              <p:cNvSpPr/>
              <p:nvPr/>
            </p:nvSpPr>
            <p:spPr>
              <a:xfrm>
                <a:off x="6016691" y="16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양쪽 모서리가 둥근 사각형 292">
                <a:extLst>
                  <a:ext uri="{FF2B5EF4-FFF2-40B4-BE49-F238E27FC236}">
                    <a16:creationId xmlns:a16="http://schemas.microsoft.com/office/drawing/2014/main" id="{6485B6DE-60FC-4343-8C14-A4142AFCCEC7}"/>
                  </a:ext>
                </a:extLst>
              </p:cNvPr>
              <p:cNvSpPr/>
              <p:nvPr/>
            </p:nvSpPr>
            <p:spPr>
              <a:xfrm>
                <a:off x="6704565" y="14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양쪽 모서리가 둥근 사각형 293">
                <a:extLst>
                  <a:ext uri="{FF2B5EF4-FFF2-40B4-BE49-F238E27FC236}">
                    <a16:creationId xmlns:a16="http://schemas.microsoft.com/office/drawing/2014/main" id="{30BA33C4-94F2-426D-B473-361E02FE5D94}"/>
                  </a:ext>
                </a:extLst>
              </p:cNvPr>
              <p:cNvSpPr/>
              <p:nvPr/>
            </p:nvSpPr>
            <p:spPr>
              <a:xfrm>
                <a:off x="7392439" y="1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양쪽 모서리가 둥근 사각형 294">
                <a:extLst>
                  <a:ext uri="{FF2B5EF4-FFF2-40B4-BE49-F238E27FC236}">
                    <a16:creationId xmlns:a16="http://schemas.microsoft.com/office/drawing/2014/main" id="{5A26E1C8-8C19-4E3A-A54F-B31433AFC35E}"/>
                  </a:ext>
                </a:extLst>
              </p:cNvPr>
              <p:cNvSpPr/>
              <p:nvPr/>
            </p:nvSpPr>
            <p:spPr>
              <a:xfrm>
                <a:off x="8080313" y="9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양쪽 모서리가 둥근 사각형 295">
                <a:extLst>
                  <a:ext uri="{FF2B5EF4-FFF2-40B4-BE49-F238E27FC236}">
                    <a16:creationId xmlns:a16="http://schemas.microsoft.com/office/drawing/2014/main" id="{BFCBDFBD-F55B-44A1-95DE-B0BD21F76D8D}"/>
                  </a:ext>
                </a:extLst>
              </p:cNvPr>
              <p:cNvSpPr/>
              <p:nvPr/>
            </p:nvSpPr>
            <p:spPr>
              <a:xfrm>
                <a:off x="8768186" y="7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양쪽 모서리가 둥근 사각형 296">
                <a:extLst>
                  <a:ext uri="{FF2B5EF4-FFF2-40B4-BE49-F238E27FC236}">
                    <a16:creationId xmlns:a16="http://schemas.microsoft.com/office/drawing/2014/main" id="{AFE8A166-73A5-43A3-9B77-02133A1E5DBF}"/>
                  </a:ext>
                </a:extLst>
              </p:cNvPr>
              <p:cNvSpPr/>
              <p:nvPr/>
            </p:nvSpPr>
            <p:spPr>
              <a:xfrm>
                <a:off x="9456060" y="5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양쪽 모서리가 둥근 사각형 297">
                <a:extLst>
                  <a:ext uri="{FF2B5EF4-FFF2-40B4-BE49-F238E27FC236}">
                    <a16:creationId xmlns:a16="http://schemas.microsoft.com/office/drawing/2014/main" id="{58E1CA73-C4E5-422C-9987-9670CBF50463}"/>
                  </a:ext>
                </a:extLst>
              </p:cNvPr>
              <p:cNvSpPr/>
              <p:nvPr/>
            </p:nvSpPr>
            <p:spPr>
              <a:xfrm>
                <a:off x="10143934" y="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양쪽 모서리가 둥근 사각형 298">
                <a:extLst>
                  <a:ext uri="{FF2B5EF4-FFF2-40B4-BE49-F238E27FC236}">
                    <a16:creationId xmlns:a16="http://schemas.microsoft.com/office/drawing/2014/main" id="{AD52B36C-B3C7-4ED1-83EC-3F356950CE19}"/>
                  </a:ext>
                </a:extLst>
              </p:cNvPr>
              <p:cNvSpPr/>
              <p:nvPr/>
            </p:nvSpPr>
            <p:spPr>
              <a:xfrm>
                <a:off x="10831807" y="0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81467" y="5145206"/>
            <a:ext cx="11607790" cy="1703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50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7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S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ystem design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F50A0-BF81-48D0-B45E-B698EE29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9" y="1293276"/>
            <a:ext cx="5891555" cy="36518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100FB9-AF27-452E-BC3A-3C4439B4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70" y="1293275"/>
            <a:ext cx="4047821" cy="36369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2318089" y="5090050"/>
            <a:ext cx="7555819" cy="106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C00000"/>
                </a:solidFill>
              </a:rPr>
              <a:t>1. Account</a:t>
            </a:r>
            <a:endParaRPr lang="ko-KR" altLang="en-US" sz="2400" b="1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oto Sans"/>
              </a:rPr>
              <a:t>Login, Sign up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20C967-0125-424A-AB31-FAFA2BA823F9}"/>
              </a:ext>
            </a:extLst>
          </p:cNvPr>
          <p:cNvSpPr/>
          <p:nvPr/>
        </p:nvSpPr>
        <p:spPr>
          <a:xfrm>
            <a:off x="5455921" y="1648620"/>
            <a:ext cx="82258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DD1AC4-4B39-4561-B6BE-C561E3DCA994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6278501" y="1577340"/>
            <a:ext cx="2156839" cy="2808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9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S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ystem design</a:t>
            </a:r>
            <a:endParaRPr lang="en-US" altLang="ko-KR" sz="32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2318089" y="5734624"/>
            <a:ext cx="7555819" cy="10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0" dirty="0">
                <a:solidFill>
                  <a:srgbClr val="C00000"/>
                </a:solidFill>
                <a:effectLst/>
                <a:latin typeface="Noto Sans"/>
              </a:rPr>
              <a:t>2. </a:t>
            </a:r>
            <a:r>
              <a:rPr lang="en-US" altLang="ko-KR" sz="2400" b="1" dirty="0">
                <a:solidFill>
                  <a:srgbClr val="C00000"/>
                </a:solidFill>
                <a:latin typeface="Noto Sans"/>
              </a:rPr>
              <a:t>L</a:t>
            </a:r>
            <a:r>
              <a:rPr lang="en-US" altLang="ko-KR" sz="2400" b="1" i="0" dirty="0">
                <a:solidFill>
                  <a:srgbClr val="C00000"/>
                </a:solidFill>
                <a:effectLst/>
                <a:latin typeface="Noto Sans"/>
              </a:rPr>
              <a:t>ist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Bulletin main screen, full list of posts, regional list view, sector list view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ADCBA8-6185-4D13-B042-C0FF7C4C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6" y="984313"/>
            <a:ext cx="6140743" cy="4492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8D982A-3718-4297-AAB6-82D581B94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38"/>
          <a:stretch/>
        </p:blipFill>
        <p:spPr>
          <a:xfrm>
            <a:off x="6400887" y="5610539"/>
            <a:ext cx="5140873" cy="396089"/>
          </a:xfrm>
          <a:prstGeom prst="rect">
            <a:avLst/>
          </a:prstGeom>
        </p:spPr>
      </p:pic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074B6495-EBDE-4E44-8C40-623982E19C9A}"/>
              </a:ext>
            </a:extLst>
          </p:cNvPr>
          <p:cNvSpPr/>
          <p:nvPr/>
        </p:nvSpPr>
        <p:spPr>
          <a:xfrm>
            <a:off x="7711784" y="1725105"/>
            <a:ext cx="2162124" cy="69315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11E5F6-4E86-48BA-92BF-330DE278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6" y="978766"/>
            <a:ext cx="5282759" cy="23710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F6B2E0-B8D9-4356-881C-9A3B60BA6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36" y="3427000"/>
            <a:ext cx="5282759" cy="2365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9B79BB-D20E-4238-9C78-132679549761}"/>
              </a:ext>
            </a:extLst>
          </p:cNvPr>
          <p:cNvSpPr txBox="1"/>
          <p:nvPr/>
        </p:nvSpPr>
        <p:spPr>
          <a:xfrm>
            <a:off x="8885225" y="5408563"/>
            <a:ext cx="553998" cy="366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sz="2400" b="1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4E817834-2407-4C8D-A275-7819A1281C97}"/>
              </a:ext>
            </a:extLst>
          </p:cNvPr>
          <p:cNvSpPr/>
          <p:nvPr/>
        </p:nvSpPr>
        <p:spPr>
          <a:xfrm>
            <a:off x="526304" y="955506"/>
            <a:ext cx="1179948" cy="553210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15C5B3A0-2B5F-4CA8-A33E-44444861479E}"/>
              </a:ext>
            </a:extLst>
          </p:cNvPr>
          <p:cNvSpPr/>
          <p:nvPr/>
        </p:nvSpPr>
        <p:spPr>
          <a:xfrm>
            <a:off x="443034" y="3369760"/>
            <a:ext cx="1179948" cy="553210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D4DA6-2CEB-4A1B-B9CD-5DE5C9D2A95B}"/>
              </a:ext>
            </a:extLst>
          </p:cNvPr>
          <p:cNvSpPr/>
          <p:nvPr/>
        </p:nvSpPr>
        <p:spPr>
          <a:xfrm>
            <a:off x="6400887" y="2158738"/>
            <a:ext cx="1310896" cy="137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22" grpId="0" animBg="1"/>
      <p:bldP spid="22" grpId="1" animBg="1"/>
      <p:bldP spid="26" grpId="0" animBg="1"/>
      <p:bldP spid="2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06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S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ystem design</a:t>
            </a:r>
            <a:endParaRPr lang="en-US" altLang="ko-KR" sz="32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27221" y="5266142"/>
            <a:ext cx="12611945" cy="106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0" dirty="0">
                <a:solidFill>
                  <a:srgbClr val="C00000"/>
                </a:solidFill>
                <a:effectLst/>
                <a:latin typeface="Noto Sans"/>
              </a:rPr>
              <a:t>3. Detail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Creating a post, deleting a post, modifying a post, viewing the details of a post,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C9E1C2-7970-4C8D-BE28-FC1DDD72D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7"/>
          <a:stretch/>
        </p:blipFill>
        <p:spPr>
          <a:xfrm>
            <a:off x="585928" y="1675903"/>
            <a:ext cx="5866402" cy="3074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5305D3-B58C-427B-9F6D-44D9A2E4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194" y="1675902"/>
            <a:ext cx="5551466" cy="3074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5CE608-BE48-4AA4-8F1D-A5FE63138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995" y="1232127"/>
            <a:ext cx="1673587" cy="1179939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F6E2A8-DC8B-44BE-ADE7-1B6821183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374" y="2754251"/>
            <a:ext cx="1304925" cy="600075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392C9A-EA03-40EF-B5B3-5D160D994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636" y="2542989"/>
            <a:ext cx="1304925" cy="600075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C95AED-449A-49E5-B052-2D0E1FBD3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969" y="1516104"/>
            <a:ext cx="1209675" cy="752475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697E9B03-9FF3-40ED-B4B3-DAC96226B1D1}"/>
              </a:ext>
            </a:extLst>
          </p:cNvPr>
          <p:cNvSpPr/>
          <p:nvPr/>
        </p:nvSpPr>
        <p:spPr>
          <a:xfrm>
            <a:off x="763152" y="3980857"/>
            <a:ext cx="1644377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C1DDDE5-5D76-4937-BE3A-519E26D6A778}"/>
              </a:ext>
            </a:extLst>
          </p:cNvPr>
          <p:cNvSpPr/>
          <p:nvPr/>
        </p:nvSpPr>
        <p:spPr>
          <a:xfrm>
            <a:off x="6360844" y="4058025"/>
            <a:ext cx="1644377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8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S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ystem design</a:t>
            </a:r>
            <a:endParaRPr lang="en-US" altLang="ko-KR" sz="32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430651" y="5331306"/>
            <a:ext cx="11330696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</a:rPr>
              <a:t>4. Comment</a:t>
            </a:r>
            <a:endParaRPr lang="ko-KR" altLang="en-US" sz="2000" b="1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Leave comments, delete comments, modify comments, view a list of comments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D96C43-15F0-4034-91E3-9D37CE59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12" y="3517401"/>
            <a:ext cx="6692322" cy="1654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F4D0E3-4212-451E-BE09-875C7F8D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8" y="1071801"/>
            <a:ext cx="5324812" cy="2439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4A68B3-0E6D-4B1E-AC84-596FFCFF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84" y="1076139"/>
            <a:ext cx="5565151" cy="23528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192BA7-AF40-4189-95DB-B3E242E30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4511" y="863236"/>
            <a:ext cx="1009650" cy="752475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45231-042C-47DA-A154-6853C1BE7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386" y="863690"/>
            <a:ext cx="1133475" cy="85725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B53CC82D-9BBB-45E4-B352-95DF3914D956}"/>
              </a:ext>
            </a:extLst>
          </p:cNvPr>
          <p:cNvSpPr/>
          <p:nvPr/>
        </p:nvSpPr>
        <p:spPr>
          <a:xfrm>
            <a:off x="4733556" y="3188020"/>
            <a:ext cx="971134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96C8E836-5527-4F0E-AEE3-0981243717D4}"/>
              </a:ext>
            </a:extLst>
          </p:cNvPr>
          <p:cNvSpPr/>
          <p:nvPr/>
        </p:nvSpPr>
        <p:spPr>
          <a:xfrm>
            <a:off x="10383769" y="3188020"/>
            <a:ext cx="971134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9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79302-5C10-47F1-A978-26030A15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91" y="453388"/>
            <a:ext cx="3314700" cy="6695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S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ystem design</a:t>
            </a:r>
            <a:endParaRPr lang="en-US" altLang="ko-KR" sz="32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2048241" y="5110266"/>
            <a:ext cx="7929361" cy="10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0" dirty="0">
                <a:solidFill>
                  <a:srgbClr val="C00000"/>
                </a:solidFill>
                <a:effectLst/>
                <a:latin typeface="Noto Sans"/>
              </a:rPr>
              <a:t>5. Reservation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To make a reservation, cancel my reservation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EFE8A-203A-479C-80DF-931E3510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23" y="1250053"/>
            <a:ext cx="5922558" cy="350106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B6D1A59-B5AE-409C-A476-7ADC042F2A9E}"/>
              </a:ext>
            </a:extLst>
          </p:cNvPr>
          <p:cNvCxnSpPr>
            <a:cxnSpLocks/>
          </p:cNvCxnSpPr>
          <p:nvPr/>
        </p:nvCxnSpPr>
        <p:spPr>
          <a:xfrm>
            <a:off x="2048241" y="857839"/>
            <a:ext cx="562984" cy="392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339F4EC-A1D4-498E-A7CA-500A0347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460" y="1235462"/>
            <a:ext cx="5213317" cy="351565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BA40F4E-BC26-45FC-B98E-46EE88426984}"/>
              </a:ext>
            </a:extLst>
          </p:cNvPr>
          <p:cNvSpPr/>
          <p:nvPr/>
        </p:nvSpPr>
        <p:spPr>
          <a:xfrm>
            <a:off x="8572977" y="3961621"/>
            <a:ext cx="1240202" cy="646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7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S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ystem design</a:t>
            </a:r>
            <a:endParaRPr lang="en-US" altLang="ko-KR" sz="32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1159496" y="5155071"/>
            <a:ext cx="10350631" cy="10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0" dirty="0">
                <a:solidFill>
                  <a:srgbClr val="C00000"/>
                </a:solidFill>
                <a:effectLst/>
                <a:latin typeface="Noto Sans"/>
              </a:rPr>
              <a:t>6. My page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V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iewing a list of posts I have created, view my list of comments, view my list of reservations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5E296A-4E74-4509-830E-285C6FF7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" y="854991"/>
            <a:ext cx="12058650" cy="16054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CB4652-8B14-49F5-9FB3-C61098C0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64" y="2531047"/>
            <a:ext cx="3963928" cy="2713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D7958B-DB1F-48EA-8CA8-43D16359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09" y="2531047"/>
            <a:ext cx="3687408" cy="2713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4B7610-D989-440C-A640-C40E07F5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748" y="2543927"/>
            <a:ext cx="3925983" cy="27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1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2856794" y="24165"/>
            <a:ext cx="6478412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07 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Advantage and disadvantages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759766" y="774883"/>
            <a:ext cx="10961225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Advantage: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Noto Sans"/>
            </a:endParaRPr>
          </a:p>
          <a:p>
            <a:pPr>
              <a:lnSpc>
                <a:spcPct val="15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Noto Sans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Noto Sans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D</a:t>
            </a:r>
            <a:r>
              <a:rPr lang="en-US" altLang="ko-KR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isadvantages:</a:t>
            </a:r>
          </a:p>
          <a:p>
            <a:pPr>
              <a:lnSpc>
                <a:spcPct val="150000"/>
              </a:lnSpc>
            </a:pPr>
            <a:endParaRPr lang="en-US" altLang="ko-KR" sz="2400" b="1" i="0" dirty="0">
              <a:solidFill>
                <a:schemeClr val="accent1">
                  <a:lumMod val="50000"/>
                </a:schemeClr>
              </a:solidFill>
              <a:effectLst/>
              <a:latin typeface="Noto Sans"/>
            </a:endParaRPr>
          </a:p>
          <a:p>
            <a:pPr algn="ctr">
              <a:lnSpc>
                <a:spcPct val="150000"/>
              </a:lnSpc>
            </a:pPr>
            <a:endParaRPr lang="en-US" altLang="ko-KR" sz="2400" b="1" i="0" dirty="0">
              <a:solidFill>
                <a:srgbClr val="C00000"/>
              </a:solidFill>
              <a:effectLst/>
              <a:latin typeface="Noto San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348265-92F4-4148-8C1A-8F8793E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30" y="1525601"/>
            <a:ext cx="2770506" cy="2310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CE1011-0C34-4CB3-8C30-B72551C9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8273"/>
            <a:ext cx="3637547" cy="2454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D8D1EC-DBCB-4CBF-8A2F-542FC9316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13" y="4271938"/>
            <a:ext cx="3322320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2221E-E216-41EB-867E-F4CE687E6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620" y="4632951"/>
            <a:ext cx="2143125" cy="21431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F0ADCF-E422-4DB5-8AF4-F3CD85496ADA}"/>
              </a:ext>
            </a:extLst>
          </p:cNvPr>
          <p:cNvSpPr/>
          <p:nvPr/>
        </p:nvSpPr>
        <p:spPr>
          <a:xfrm>
            <a:off x="5105400" y="5423748"/>
            <a:ext cx="984544" cy="2871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200660" y="870320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2856794" y="24165"/>
            <a:ext cx="6478412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08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2400" b="1" kern="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roject development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C2AF8-A0C1-4B6E-9648-52790C524E0E}"/>
              </a:ext>
            </a:extLst>
          </p:cNvPr>
          <p:cNvSpPr/>
          <p:nvPr/>
        </p:nvSpPr>
        <p:spPr>
          <a:xfrm>
            <a:off x="3984112" y="5095241"/>
            <a:ext cx="4223776" cy="257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&lt;Framework&gt;</a:t>
            </a:r>
          </a:p>
          <a:p>
            <a:pPr algn="ctr">
              <a:lnSpc>
                <a:spcPct val="150000"/>
              </a:lnSpc>
            </a:pPr>
            <a:r>
              <a:rPr lang="en-US" altLang="ko-KR" sz="2600" b="1" dirty="0">
                <a:latin typeface="Noto Sans"/>
              </a:rPr>
              <a:t>=&gt;Using</a:t>
            </a:r>
            <a:r>
              <a:rPr lang="en-US" altLang="ko-KR" sz="2600" b="1" i="0" dirty="0">
                <a:effectLst/>
                <a:latin typeface="Noto Sans"/>
                <a:ea typeface="Malgun Gothic" panose="020B0503020000020004" pitchFamily="50" charset="-127"/>
              </a:rPr>
              <a:t> </a:t>
            </a:r>
            <a:r>
              <a:rPr lang="en-US" altLang="ko-KR" sz="2600" b="1" dirty="0">
                <a:solidFill>
                  <a:schemeClr val="accent1"/>
                </a:solidFill>
                <a:latin typeface="Noto Sans"/>
                <a:ea typeface="Malgun Gothic" panose="020B0503020000020004" pitchFamily="50" charset="-127"/>
              </a:rPr>
              <a:t>SPRING</a:t>
            </a:r>
            <a:r>
              <a:rPr lang="en-US" altLang="ko-KR" sz="2600" b="1" i="0" dirty="0">
                <a:effectLst/>
                <a:latin typeface="Noto Sans"/>
                <a:ea typeface="Malgun Gothic" panose="020B0503020000020004" pitchFamily="50" charset="-127"/>
              </a:rPr>
              <a:t> </a:t>
            </a:r>
            <a:r>
              <a:rPr lang="en-US" altLang="ko-KR" sz="2600" b="1" dirty="0">
                <a:latin typeface="Noto Sans"/>
                <a:ea typeface="Malgun Gothic" panose="020B0503020000020004" pitchFamily="50" charset="-127"/>
              </a:rPr>
              <a:t>f</a:t>
            </a:r>
            <a:r>
              <a:rPr lang="en-US" altLang="ko-KR" sz="2600" b="1" i="0" dirty="0">
                <a:effectLst/>
                <a:latin typeface="Noto Sans"/>
                <a:ea typeface="Malgun Gothic" panose="020B0503020000020004" pitchFamily="50" charset="-127"/>
              </a:rPr>
              <a:t>ramework</a:t>
            </a:r>
            <a:br>
              <a:rPr lang="ko-KR" altLang="en-US" sz="2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sz="24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i="0" dirty="0">
              <a:solidFill>
                <a:srgbClr val="C00000"/>
              </a:solidFill>
              <a:effectLst/>
              <a:latin typeface="Noto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8BA0B8-2A4C-4183-AC50-CA9C3D14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16" y="1192052"/>
            <a:ext cx="11020768" cy="366130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7112BA3-EA7C-4DA0-B4E5-308E1C88FB23}"/>
              </a:ext>
            </a:extLst>
          </p:cNvPr>
          <p:cNvSpPr/>
          <p:nvPr/>
        </p:nvSpPr>
        <p:spPr>
          <a:xfrm>
            <a:off x="6737204" y="1871750"/>
            <a:ext cx="1399564" cy="19363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1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6F774428-EE30-4117-8C3E-9D51ABAAC930}"/>
              </a:ext>
            </a:extLst>
          </p:cNvPr>
          <p:cNvGrpSpPr/>
          <p:nvPr/>
        </p:nvGrpSpPr>
        <p:grpSpPr>
          <a:xfrm>
            <a:off x="-174172" y="149435"/>
            <a:ext cx="12627429" cy="5707621"/>
            <a:chOff x="-174172" y="149435"/>
            <a:chExt cx="12627429" cy="5707621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F4601B17-2484-4278-8CC7-610D2B0FB3CA}"/>
                </a:ext>
              </a:extLst>
            </p:cNvPr>
            <p:cNvSpPr/>
            <p:nvPr/>
          </p:nvSpPr>
          <p:spPr>
            <a:xfrm>
              <a:off x="0" y="336277"/>
              <a:ext cx="12208932" cy="552077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BFF220B3-7E58-49F2-A494-32D5470A3241}"/>
                </a:ext>
              </a:extLst>
            </p:cNvPr>
            <p:cNvGrpSpPr/>
            <p:nvPr/>
          </p:nvGrpSpPr>
          <p:grpSpPr>
            <a:xfrm>
              <a:off x="-174172" y="149435"/>
              <a:ext cx="12627429" cy="5702062"/>
              <a:chOff x="-174172" y="0"/>
              <a:chExt cx="12627429" cy="6858000"/>
            </a:xfrm>
          </p:grpSpPr>
          <p:sp>
            <p:nvSpPr>
              <p:cNvPr id="382" name="양쪽 모서리가 둥근 사각형 276">
                <a:extLst>
                  <a:ext uri="{FF2B5EF4-FFF2-40B4-BE49-F238E27FC236}">
                    <a16:creationId xmlns:a16="http://schemas.microsoft.com/office/drawing/2014/main" id="{1962CDC6-FBF6-476E-926D-9EE7B987A83B}"/>
                  </a:ext>
                </a:extLst>
              </p:cNvPr>
              <p:cNvSpPr/>
              <p:nvPr/>
            </p:nvSpPr>
            <p:spPr>
              <a:xfrm>
                <a:off x="-174172" y="37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양쪽 모서리가 둥근 사각형 277">
                <a:extLst>
                  <a:ext uri="{FF2B5EF4-FFF2-40B4-BE49-F238E27FC236}">
                    <a16:creationId xmlns:a16="http://schemas.microsoft.com/office/drawing/2014/main" id="{9F6317DA-7E8A-420F-BD14-8CD1AB3F398F}"/>
                  </a:ext>
                </a:extLst>
              </p:cNvPr>
              <p:cNvSpPr/>
              <p:nvPr/>
            </p:nvSpPr>
            <p:spPr>
              <a:xfrm>
                <a:off x="513702" y="35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양쪽 모서리가 둥근 사각형 278">
                <a:extLst>
                  <a:ext uri="{FF2B5EF4-FFF2-40B4-BE49-F238E27FC236}">
                    <a16:creationId xmlns:a16="http://schemas.microsoft.com/office/drawing/2014/main" id="{2187E75A-9450-40C1-A56E-DE0F80B9C5EB}"/>
                  </a:ext>
                </a:extLst>
              </p:cNvPr>
              <p:cNvSpPr/>
              <p:nvPr/>
            </p:nvSpPr>
            <p:spPr>
              <a:xfrm>
                <a:off x="1201575" y="3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양쪽 모서리가 둥근 사각형 279">
                <a:extLst>
                  <a:ext uri="{FF2B5EF4-FFF2-40B4-BE49-F238E27FC236}">
                    <a16:creationId xmlns:a16="http://schemas.microsoft.com/office/drawing/2014/main" id="{33630A19-1E45-488A-93C3-61F52AA507C6}"/>
                  </a:ext>
                </a:extLst>
              </p:cNvPr>
              <p:cNvSpPr/>
              <p:nvPr/>
            </p:nvSpPr>
            <p:spPr>
              <a:xfrm>
                <a:off x="1889449" y="30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양쪽 모서리가 둥근 사각형 280">
                <a:extLst>
                  <a:ext uri="{FF2B5EF4-FFF2-40B4-BE49-F238E27FC236}">
                    <a16:creationId xmlns:a16="http://schemas.microsoft.com/office/drawing/2014/main" id="{C8E8EA37-6EDE-4FF1-9491-7F64DF10F6D6}"/>
                  </a:ext>
                </a:extLst>
              </p:cNvPr>
              <p:cNvSpPr/>
              <p:nvPr/>
            </p:nvSpPr>
            <p:spPr>
              <a:xfrm>
                <a:off x="2577323" y="28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양쪽 모서리가 둥근 사각형 282">
                <a:extLst>
                  <a:ext uri="{FF2B5EF4-FFF2-40B4-BE49-F238E27FC236}">
                    <a16:creationId xmlns:a16="http://schemas.microsoft.com/office/drawing/2014/main" id="{AF23D264-7B90-4C89-80CC-4AEE12431453}"/>
                  </a:ext>
                </a:extLst>
              </p:cNvPr>
              <p:cNvSpPr/>
              <p:nvPr/>
            </p:nvSpPr>
            <p:spPr>
              <a:xfrm>
                <a:off x="3265197" y="26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양쪽 모서리가 둥근 사각형 283">
                <a:extLst>
                  <a:ext uri="{FF2B5EF4-FFF2-40B4-BE49-F238E27FC236}">
                    <a16:creationId xmlns:a16="http://schemas.microsoft.com/office/drawing/2014/main" id="{FC8FB395-DE17-4887-8589-6558C325BD7C}"/>
                  </a:ext>
                </a:extLst>
              </p:cNvPr>
              <p:cNvSpPr/>
              <p:nvPr/>
            </p:nvSpPr>
            <p:spPr>
              <a:xfrm>
                <a:off x="3953070" y="23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양쪽 모서리가 둥근 사각형 288">
                <a:extLst>
                  <a:ext uri="{FF2B5EF4-FFF2-40B4-BE49-F238E27FC236}">
                    <a16:creationId xmlns:a16="http://schemas.microsoft.com/office/drawing/2014/main" id="{E1C08144-9232-4521-B481-5A43F183AFCF}"/>
                  </a:ext>
                </a:extLst>
              </p:cNvPr>
              <p:cNvSpPr/>
              <p:nvPr/>
            </p:nvSpPr>
            <p:spPr>
              <a:xfrm>
                <a:off x="4640944" y="21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양쪽 모서리가 둥근 사각형 289">
                <a:extLst>
                  <a:ext uri="{FF2B5EF4-FFF2-40B4-BE49-F238E27FC236}">
                    <a16:creationId xmlns:a16="http://schemas.microsoft.com/office/drawing/2014/main" id="{011CE205-76BA-4FE3-9963-D76E00058BBF}"/>
                  </a:ext>
                </a:extLst>
              </p:cNvPr>
              <p:cNvSpPr/>
              <p:nvPr/>
            </p:nvSpPr>
            <p:spPr>
              <a:xfrm>
                <a:off x="5328818" y="19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양쪽 모서리가 둥근 사각형 291">
                <a:extLst>
                  <a:ext uri="{FF2B5EF4-FFF2-40B4-BE49-F238E27FC236}">
                    <a16:creationId xmlns:a16="http://schemas.microsoft.com/office/drawing/2014/main" id="{A1171DB4-5D8B-4ADE-B3B5-30894879E0AB}"/>
                  </a:ext>
                </a:extLst>
              </p:cNvPr>
              <p:cNvSpPr/>
              <p:nvPr/>
            </p:nvSpPr>
            <p:spPr>
              <a:xfrm>
                <a:off x="6016691" y="16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양쪽 모서리가 둥근 사각형 292">
                <a:extLst>
                  <a:ext uri="{FF2B5EF4-FFF2-40B4-BE49-F238E27FC236}">
                    <a16:creationId xmlns:a16="http://schemas.microsoft.com/office/drawing/2014/main" id="{6485B6DE-60FC-4343-8C14-A4142AFCCEC7}"/>
                  </a:ext>
                </a:extLst>
              </p:cNvPr>
              <p:cNvSpPr/>
              <p:nvPr/>
            </p:nvSpPr>
            <p:spPr>
              <a:xfrm>
                <a:off x="6704565" y="14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양쪽 모서리가 둥근 사각형 293">
                <a:extLst>
                  <a:ext uri="{FF2B5EF4-FFF2-40B4-BE49-F238E27FC236}">
                    <a16:creationId xmlns:a16="http://schemas.microsoft.com/office/drawing/2014/main" id="{30BA33C4-94F2-426D-B473-361E02FE5D94}"/>
                  </a:ext>
                </a:extLst>
              </p:cNvPr>
              <p:cNvSpPr/>
              <p:nvPr/>
            </p:nvSpPr>
            <p:spPr>
              <a:xfrm>
                <a:off x="7392439" y="1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양쪽 모서리가 둥근 사각형 294">
                <a:extLst>
                  <a:ext uri="{FF2B5EF4-FFF2-40B4-BE49-F238E27FC236}">
                    <a16:creationId xmlns:a16="http://schemas.microsoft.com/office/drawing/2014/main" id="{5A26E1C8-8C19-4E3A-A54F-B31433AFC35E}"/>
                  </a:ext>
                </a:extLst>
              </p:cNvPr>
              <p:cNvSpPr/>
              <p:nvPr/>
            </p:nvSpPr>
            <p:spPr>
              <a:xfrm>
                <a:off x="8080313" y="9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양쪽 모서리가 둥근 사각형 295">
                <a:extLst>
                  <a:ext uri="{FF2B5EF4-FFF2-40B4-BE49-F238E27FC236}">
                    <a16:creationId xmlns:a16="http://schemas.microsoft.com/office/drawing/2014/main" id="{BFCBDFBD-F55B-44A1-95DE-B0BD21F76D8D}"/>
                  </a:ext>
                </a:extLst>
              </p:cNvPr>
              <p:cNvSpPr/>
              <p:nvPr/>
            </p:nvSpPr>
            <p:spPr>
              <a:xfrm>
                <a:off x="8768186" y="7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양쪽 모서리가 둥근 사각형 296">
                <a:extLst>
                  <a:ext uri="{FF2B5EF4-FFF2-40B4-BE49-F238E27FC236}">
                    <a16:creationId xmlns:a16="http://schemas.microsoft.com/office/drawing/2014/main" id="{AFE8A166-73A5-43A3-9B77-02133A1E5DBF}"/>
                  </a:ext>
                </a:extLst>
              </p:cNvPr>
              <p:cNvSpPr/>
              <p:nvPr/>
            </p:nvSpPr>
            <p:spPr>
              <a:xfrm>
                <a:off x="9456060" y="5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양쪽 모서리가 둥근 사각형 297">
                <a:extLst>
                  <a:ext uri="{FF2B5EF4-FFF2-40B4-BE49-F238E27FC236}">
                    <a16:creationId xmlns:a16="http://schemas.microsoft.com/office/drawing/2014/main" id="{58E1CA73-C4E5-422C-9987-9670CBF50463}"/>
                  </a:ext>
                </a:extLst>
              </p:cNvPr>
              <p:cNvSpPr/>
              <p:nvPr/>
            </p:nvSpPr>
            <p:spPr>
              <a:xfrm>
                <a:off x="10143934" y="2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양쪽 모서리가 둥근 사각형 298">
                <a:extLst>
                  <a:ext uri="{FF2B5EF4-FFF2-40B4-BE49-F238E27FC236}">
                    <a16:creationId xmlns:a16="http://schemas.microsoft.com/office/drawing/2014/main" id="{AD52B36C-B3C7-4ED1-83EC-3F356950CE19}"/>
                  </a:ext>
                </a:extLst>
              </p:cNvPr>
              <p:cNvSpPr/>
              <p:nvPr/>
            </p:nvSpPr>
            <p:spPr>
              <a:xfrm>
                <a:off x="10831807" y="0"/>
                <a:ext cx="1621450" cy="685796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2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12192000" cy="389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389467"/>
            <a:ext cx="939800" cy="5808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52400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207467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62534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453068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677469" y="389466"/>
            <a:ext cx="36000" cy="58081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11252200" y="389466"/>
            <a:ext cx="939800" cy="5808134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2662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2384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8168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7890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3673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3396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9179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8902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24685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24407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30191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9913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35697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35419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41203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40925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46709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46431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52215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51937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57721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57443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63227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62949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687329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684551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742388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739610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797447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794669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852506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849728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907565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904787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962624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959846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1017683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1014905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1072742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1069964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1127801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1125023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11828605" y="62044"/>
            <a:ext cx="104773" cy="160338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11800822" y="213386"/>
            <a:ext cx="160338" cy="7620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524498"/>
            <a:ext cx="12196233" cy="1333501"/>
            <a:chOff x="0" y="6197598"/>
            <a:chExt cx="12196233" cy="133350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A53A244-7F95-4F1C-A1C3-320833091B59}"/>
              </a:ext>
            </a:extLst>
          </p:cNvPr>
          <p:cNvSpPr/>
          <p:nvPr/>
        </p:nvSpPr>
        <p:spPr>
          <a:xfrm>
            <a:off x="3258485" y="2316405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schemeClr val="bg1"/>
                </a:solidFill>
              </a:rPr>
              <a:t>END</a:t>
            </a:r>
          </a:p>
        </p:txBody>
      </p: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1310589" y="5505269"/>
            <a:ext cx="9518049" cy="1340032"/>
            <a:chOff x="1310589" y="5505269"/>
            <a:chExt cx="9518049" cy="1340032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70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77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534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0" name="그룹 539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41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544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51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63" name="그룹 56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564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70" name="그룹 569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71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574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80" name="그룹 579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81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585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91" name="그룹 590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592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84726" y="5089558"/>
            <a:ext cx="11609292" cy="1755743"/>
            <a:chOff x="429228" y="6917266"/>
            <a:chExt cx="11609292" cy="1755743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274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2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285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325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09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12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15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18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27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54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67" name="이중 물결 466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5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4" name="그룹 463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65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727" name="그림 726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81467" y="5145206"/>
            <a:ext cx="11607790" cy="1703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57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7340" y="765845"/>
            <a:ext cx="11577320" cy="551203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B2EAAE-F737-44EC-8A97-455A24A6F15B}"/>
              </a:ext>
            </a:extLst>
          </p:cNvPr>
          <p:cNvGrpSpPr/>
          <p:nvPr/>
        </p:nvGrpSpPr>
        <p:grpSpPr>
          <a:xfrm>
            <a:off x="2091205" y="1303893"/>
            <a:ext cx="1332308" cy="1306032"/>
            <a:chOff x="4219495" y="1952864"/>
            <a:chExt cx="1213018" cy="121301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EC701F3-F9D0-4F51-8656-0C73D6FE2A61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83DCBF4-5093-4B6F-91D3-0A61CE8D7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6378F-559A-4A7A-B4EB-0816658AD92E}"/>
              </a:ext>
            </a:extLst>
          </p:cNvPr>
          <p:cNvSpPr/>
          <p:nvPr/>
        </p:nvSpPr>
        <p:spPr>
          <a:xfrm>
            <a:off x="1192733" y="1179588"/>
            <a:ext cx="10069433" cy="47268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E0B99B-A205-4556-8FEB-A4E2C8AD4FE9}"/>
              </a:ext>
            </a:extLst>
          </p:cNvPr>
          <p:cNvGrpSpPr/>
          <p:nvPr/>
        </p:nvGrpSpPr>
        <p:grpSpPr>
          <a:xfrm>
            <a:off x="1696644" y="2775984"/>
            <a:ext cx="1332308" cy="1306032"/>
            <a:chOff x="4219495" y="1952864"/>
            <a:chExt cx="1213018" cy="121301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334F02D-2AB1-4975-B8F2-E31A170D48EE}"/>
                </a:ext>
              </a:extLst>
            </p:cNvPr>
            <p:cNvSpPr/>
            <p:nvPr/>
          </p:nvSpPr>
          <p:spPr>
            <a:xfrm>
              <a:off x="4219495" y="1952864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3E1DC1B-B974-4487-9FB6-4FD307A4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053" y="2149422"/>
              <a:ext cx="819901" cy="819901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61B016-EFD9-4CD3-9F0A-443F5130827A}"/>
              </a:ext>
            </a:extLst>
          </p:cNvPr>
          <p:cNvSpPr/>
          <p:nvPr/>
        </p:nvSpPr>
        <p:spPr>
          <a:xfrm>
            <a:off x="4100022" y="1179588"/>
            <a:ext cx="5028799" cy="557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Name: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Jung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Noto Sans"/>
              </a:rPr>
              <a:t>Hae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Kyung</a:t>
            </a:r>
            <a:br>
              <a:rPr lang="en-US" altLang="ko-KR" sz="2000" dirty="0"/>
            </a:b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Department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: Software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Project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Class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: Open Source Specialized Project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Key roles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: Team Project (Team Leader)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1.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Coordinating team members' opinions</a:t>
            </a:r>
            <a:br>
              <a:rPr lang="en-US" altLang="ko-KR" sz="2000" dirty="0"/>
            </a:br>
            <a:r>
              <a:rPr lang="en-US" altLang="ko-KR" sz="2000" dirty="0"/>
              <a:t>2.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Document Creation Management</a:t>
            </a:r>
            <a:br>
              <a:rPr lang="en-US" altLang="ko-KR" sz="2000" dirty="0"/>
            </a:br>
            <a:r>
              <a:rPr lang="en-US" altLang="ko-KR" sz="2000" dirty="0"/>
              <a:t>3.D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ata management</a:t>
            </a:r>
            <a:br>
              <a:rPr lang="en-US" altLang="ko-KR" sz="2000" dirty="0"/>
            </a:br>
            <a:r>
              <a:rPr lang="en-US" altLang="ko-KR" sz="2000" dirty="0"/>
              <a:t>4.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Model part coding and management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6853560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Self-introduction and role in projects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5E5793-9D2C-4E24-8B36-211C35FEC50E}"/>
              </a:ext>
            </a:extLst>
          </p:cNvPr>
          <p:cNvGrpSpPr/>
          <p:nvPr/>
        </p:nvGrpSpPr>
        <p:grpSpPr>
          <a:xfrm>
            <a:off x="1192733" y="1194464"/>
            <a:ext cx="10069433" cy="4690800"/>
            <a:chOff x="1192733" y="1179588"/>
            <a:chExt cx="10069433" cy="472680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BE40FC-8EFC-43AC-B9D7-4803185C3796}"/>
                </a:ext>
              </a:extLst>
            </p:cNvPr>
            <p:cNvSpPr/>
            <p:nvPr/>
          </p:nvSpPr>
          <p:spPr>
            <a:xfrm>
              <a:off x="1192733" y="1179588"/>
              <a:ext cx="10069433" cy="47268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7641EF-F0A8-4394-AD37-F515BABB9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684" y="1898615"/>
              <a:ext cx="3438417" cy="32464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546D5E-2693-45E5-93CC-BD041C8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482" y="1956908"/>
              <a:ext cx="3755004" cy="3246496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FEACE67-051E-4BCE-BACD-7CBB834942EC}"/>
                </a:ext>
              </a:extLst>
            </p:cNvPr>
            <p:cNvSpPr/>
            <p:nvPr/>
          </p:nvSpPr>
          <p:spPr>
            <a:xfrm flipH="1">
              <a:off x="5993319" y="3312976"/>
              <a:ext cx="2181260" cy="653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91F3DF-7807-4D7B-B0AD-670E96CA2A06}"/>
                </a:ext>
              </a:extLst>
            </p:cNvPr>
            <p:cNvSpPr txBox="1"/>
            <p:nvPr/>
          </p:nvSpPr>
          <p:spPr>
            <a:xfrm>
              <a:off x="6488949" y="2848883"/>
              <a:ext cx="1641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</a:rPr>
                <a:t>WHY?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7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749207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02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Introduction to Project Topics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03D79F5-E846-452F-995F-C78F0AFB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50" y="1354949"/>
            <a:ext cx="6816694" cy="3239368"/>
          </a:xfrm>
          <a:prstGeom prst="rect">
            <a:avLst/>
          </a:prstGeom>
          <a:ln>
            <a:noFill/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86DCD1-22B4-415B-A27B-364553E52728}"/>
              </a:ext>
            </a:extLst>
          </p:cNvPr>
          <p:cNvSpPr/>
          <p:nvPr/>
        </p:nvSpPr>
        <p:spPr>
          <a:xfrm>
            <a:off x="2318087" y="4754115"/>
            <a:ext cx="7555819" cy="10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"/>
              </a:rPr>
              <a:t>Cultural Life Information Homepage</a:t>
            </a:r>
            <a:br>
              <a:rPr lang="en-US" altLang="ko-KR" sz="2000" dirty="0"/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Check out performance/exhibition, review, reservation information, etc.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013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Open Source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1D6064-AC87-4288-97DD-D239DD59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1" y="2427195"/>
            <a:ext cx="2959784" cy="24062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9D75E-4B3E-4ED2-AEF0-29F79FBC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32" y="2576800"/>
            <a:ext cx="2434096" cy="2107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F016DC-B5A4-498A-9428-C02C14218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45" y="2709287"/>
            <a:ext cx="2443934" cy="1860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DFC6D2-FA93-4A12-84DB-0EA58FFD3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983" y="2859981"/>
            <a:ext cx="2490788" cy="15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18" y="6865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D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ivision of roles through Trello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B1C3D1-2B46-431B-952B-9F81E6A26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1"/>
          <a:stretch/>
        </p:blipFill>
        <p:spPr>
          <a:xfrm>
            <a:off x="420661" y="1414711"/>
            <a:ext cx="11350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2896625" y="72548"/>
            <a:ext cx="6793197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Project Management using GitHub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45D192-93A1-4239-90B6-7DD60DA9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3" y="1160150"/>
            <a:ext cx="8462682" cy="5126496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39D3889F-8932-483D-8023-D3D875486FCE}"/>
              </a:ext>
            </a:extLst>
          </p:cNvPr>
          <p:cNvSpPr/>
          <p:nvPr/>
        </p:nvSpPr>
        <p:spPr>
          <a:xfrm>
            <a:off x="2124636" y="4096871"/>
            <a:ext cx="3576917" cy="2189775"/>
          </a:xfrm>
          <a:prstGeom prst="frame">
            <a:avLst>
              <a:gd name="adj1" fmla="val 4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3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7AAE780-0A31-439D-AD59-4C22B5D7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05" y="1231159"/>
            <a:ext cx="6149788" cy="490100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608247C8-1CF1-42F3-A448-5A7C7485993A}"/>
              </a:ext>
            </a:extLst>
          </p:cNvPr>
          <p:cNvSpPr/>
          <p:nvPr/>
        </p:nvSpPr>
        <p:spPr>
          <a:xfrm>
            <a:off x="3729319" y="4105836"/>
            <a:ext cx="5125762" cy="1674122"/>
          </a:xfrm>
          <a:prstGeom prst="frame">
            <a:avLst>
              <a:gd name="adj1" fmla="val 39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C7ADD-7DAF-4BFE-8FD2-C3765E3B73D3}"/>
              </a:ext>
            </a:extLst>
          </p:cNvPr>
          <p:cNvSpPr/>
          <p:nvPr/>
        </p:nvSpPr>
        <p:spPr>
          <a:xfrm>
            <a:off x="2896625" y="72548"/>
            <a:ext cx="6793197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Project Management using GitHub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4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90219A-4384-430B-A246-A31C1C3E6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24" r="2265" b="16648"/>
          <a:stretch/>
        </p:blipFill>
        <p:spPr>
          <a:xfrm>
            <a:off x="1964569" y="1207592"/>
            <a:ext cx="8511900" cy="494813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  <a:r>
              <a:rPr lang="en-US" altLang="ko-KR" sz="2400" kern="0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C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lass design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0A7A7-385A-4E54-947D-4C1A16EF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23" y="3029117"/>
            <a:ext cx="1273436" cy="3146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94CE7D-DDD5-41D5-9DFE-FFB9A964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925" y="2945877"/>
            <a:ext cx="1406555" cy="2508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7179E-B4C4-429D-A7C6-F88763964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614" y="4801669"/>
            <a:ext cx="1457325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3489BA-87C4-4FB4-B7F7-6B1C75074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435" y="1962909"/>
            <a:ext cx="1733550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DE4E33-627A-41B2-9CE7-1488CF8BC689}"/>
              </a:ext>
            </a:extLst>
          </p:cNvPr>
          <p:cNvCxnSpPr/>
          <p:nvPr/>
        </p:nvCxnSpPr>
        <p:spPr>
          <a:xfrm flipV="1">
            <a:off x="9529482" y="3854824"/>
            <a:ext cx="493059" cy="161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0D4ECD-176D-4CA6-9339-284852F3ABF5}"/>
              </a:ext>
            </a:extLst>
          </p:cNvPr>
          <p:cNvCxnSpPr/>
          <p:nvPr/>
        </p:nvCxnSpPr>
        <p:spPr>
          <a:xfrm flipV="1">
            <a:off x="8398473" y="5135605"/>
            <a:ext cx="493059" cy="161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46050EC-A90C-4DE8-83DB-6320B7B8FDD6}"/>
              </a:ext>
            </a:extLst>
          </p:cNvPr>
          <p:cNvCxnSpPr>
            <a:cxnSpLocks/>
          </p:cNvCxnSpPr>
          <p:nvPr/>
        </p:nvCxnSpPr>
        <p:spPr>
          <a:xfrm flipV="1">
            <a:off x="9469245" y="2450526"/>
            <a:ext cx="553296" cy="891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CB695F-9F77-47AC-8475-23E2B875AE7F}"/>
              </a:ext>
            </a:extLst>
          </p:cNvPr>
          <p:cNvCxnSpPr/>
          <p:nvPr/>
        </p:nvCxnSpPr>
        <p:spPr>
          <a:xfrm flipV="1">
            <a:off x="4778216" y="3774142"/>
            <a:ext cx="493059" cy="161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6ABB3DD-0527-4A60-8DAC-6DD45CEF4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502" y="1399199"/>
            <a:ext cx="2124075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95CFC65-BA80-484F-9B24-CF92DFAD1447}"/>
              </a:ext>
            </a:extLst>
          </p:cNvPr>
          <p:cNvCxnSpPr>
            <a:cxnSpLocks/>
          </p:cNvCxnSpPr>
          <p:nvPr/>
        </p:nvCxnSpPr>
        <p:spPr>
          <a:xfrm>
            <a:off x="5173286" y="1673517"/>
            <a:ext cx="587434" cy="4281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25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781B2-50FC-494C-9DD7-AD31DB419FC8}"/>
              </a:ext>
            </a:extLst>
          </p:cNvPr>
          <p:cNvSpPr/>
          <p:nvPr/>
        </p:nvSpPr>
        <p:spPr>
          <a:xfrm>
            <a:off x="307340" y="925643"/>
            <a:ext cx="11577320" cy="551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DBDEA4-C304-44E5-9FB6-05EA66D19869}"/>
              </a:ext>
            </a:extLst>
          </p:cNvPr>
          <p:cNvSpPr/>
          <p:nvPr/>
        </p:nvSpPr>
        <p:spPr>
          <a:xfrm>
            <a:off x="3336920" y="30003"/>
            <a:ext cx="5518159" cy="7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u="sng" kern="0" dirty="0">
                <a:solidFill>
                  <a:srgbClr val="44546A">
                    <a:lumMod val="50000"/>
                  </a:srgbClr>
                </a:solidFill>
              </a:rPr>
              <a:t>05 </a:t>
            </a:r>
            <a:r>
              <a:rPr lang="en-US" altLang="ko-KR" sz="3200" b="1" kern="0" dirty="0">
                <a:solidFill>
                  <a:schemeClr val="accent1">
                    <a:lumMod val="50000"/>
                  </a:schemeClr>
                </a:solidFill>
                <a:latin typeface="Noto Sans"/>
              </a:rPr>
              <a:t>D</a:t>
            </a:r>
            <a:r>
              <a:rPr lang="en-US" altLang="ko-KR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Noto Sans"/>
              </a:rPr>
              <a:t>ata base design</a:t>
            </a:r>
            <a:endParaRPr lang="en-US" altLang="ko-KR" sz="32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084AC-6BA9-4B28-ABA6-96FAD804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60"/>
          <a:stretch/>
        </p:blipFill>
        <p:spPr>
          <a:xfrm>
            <a:off x="708142" y="1987268"/>
            <a:ext cx="3212279" cy="3284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CCAEA-F447-4FB8-A49E-9A0AEB49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87" y="3768733"/>
            <a:ext cx="3762267" cy="16216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B0ADA9-BE3B-4219-9C57-F78B3D6D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56" y="2105925"/>
            <a:ext cx="3119812" cy="30470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0C8967-E313-4079-B514-EFBC54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029" y="1724433"/>
            <a:ext cx="3743325" cy="1905000"/>
          </a:xfrm>
          <a:prstGeom prst="rect">
            <a:avLst/>
          </a:prstGeom>
        </p:spPr>
      </p:pic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D652534C-B952-4DF8-8C00-196EB1D13FA0}"/>
              </a:ext>
            </a:extLst>
          </p:cNvPr>
          <p:cNvSpPr/>
          <p:nvPr/>
        </p:nvSpPr>
        <p:spPr>
          <a:xfrm>
            <a:off x="1802552" y="1913493"/>
            <a:ext cx="1023457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D5EEFA5C-0EF2-43CE-97B0-7D9F1F2674D7}"/>
              </a:ext>
            </a:extLst>
          </p:cNvPr>
          <p:cNvSpPr/>
          <p:nvPr/>
        </p:nvSpPr>
        <p:spPr>
          <a:xfrm>
            <a:off x="5382917" y="2072368"/>
            <a:ext cx="1403777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06CEC0A-FD1E-411B-A154-0063FA1582DE}"/>
              </a:ext>
            </a:extLst>
          </p:cNvPr>
          <p:cNvSpPr/>
          <p:nvPr/>
        </p:nvSpPr>
        <p:spPr>
          <a:xfrm>
            <a:off x="8657756" y="1671015"/>
            <a:ext cx="1023457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원형: 비어 있음 22">
            <a:extLst>
              <a:ext uri="{FF2B5EF4-FFF2-40B4-BE49-F238E27FC236}">
                <a16:creationId xmlns:a16="http://schemas.microsoft.com/office/drawing/2014/main" id="{ADBA8C4B-D2C0-4765-B4C0-38E4392200DF}"/>
              </a:ext>
            </a:extLst>
          </p:cNvPr>
          <p:cNvSpPr/>
          <p:nvPr/>
        </p:nvSpPr>
        <p:spPr>
          <a:xfrm>
            <a:off x="8724502" y="3708904"/>
            <a:ext cx="772551" cy="384863"/>
          </a:xfrm>
          <a:prstGeom prst="donut">
            <a:avLst>
              <a:gd name="adj" fmla="val 4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28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257</Words>
  <Application>Microsoft Office PowerPoint</Application>
  <PresentationFormat>와이드스크린</PresentationFormat>
  <Paragraphs>51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해경 정</dc:creator>
  <cp:lastModifiedBy>해경 정</cp:lastModifiedBy>
  <cp:revision>20</cp:revision>
  <dcterms:created xsi:type="dcterms:W3CDTF">2020-11-08T06:37:56Z</dcterms:created>
  <dcterms:modified xsi:type="dcterms:W3CDTF">2020-11-13T09:07:42Z</dcterms:modified>
</cp:coreProperties>
</file>